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4" r:id="rId19"/>
    <p:sldId id="263" r:id="rId20"/>
    <p:sldId id="264" r:id="rId21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E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81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7140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4205" y="924560"/>
            <a:ext cx="12938760" cy="402336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10560" spc="-144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1015" y="5048251"/>
            <a:ext cx="11073841" cy="1975104"/>
          </a:xfrm>
        </p:spPr>
        <p:txBody>
          <a:bodyPr>
            <a:normAutofit/>
          </a:bodyPr>
          <a:lstStyle>
            <a:lvl1pPr marL="0" indent="0" algn="l">
              <a:buNone/>
              <a:defRPr sz="3840">
                <a:solidFill>
                  <a:schemeClr val="bg1"/>
                </a:solidFill>
                <a:latin typeface="+mj-lt"/>
              </a:defRPr>
            </a:lvl1pPr>
            <a:lvl2pPr marL="548640" indent="0" algn="ctr">
              <a:buNone/>
              <a:defRPr sz="3360"/>
            </a:lvl2pPr>
            <a:lvl3pPr marL="1097280" indent="0" algn="ctr">
              <a:buNone/>
              <a:defRPr sz="2880"/>
            </a:lvl3pPr>
            <a:lvl4pPr marL="1645920" indent="0" algn="ctr">
              <a:buNone/>
              <a:defRPr sz="2400"/>
            </a:lvl4pPr>
            <a:lvl5pPr marL="2194560" indent="0" algn="ctr">
              <a:buNone/>
              <a:defRPr sz="2400"/>
            </a:lvl5pPr>
            <a:lvl6pPr marL="2743200" indent="0" algn="ctr">
              <a:buNone/>
              <a:defRPr sz="2400"/>
            </a:lvl6pPr>
            <a:lvl7pPr marL="3291840" indent="0" algn="ctr">
              <a:buNone/>
              <a:defRPr sz="2400"/>
            </a:lvl7pPr>
            <a:lvl8pPr marL="3840480" indent="0" algn="ctr">
              <a:buNone/>
              <a:defRPr sz="2400"/>
            </a:lvl8pPr>
            <a:lvl9pPr marL="438912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17890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7477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92740" y="834390"/>
            <a:ext cx="3154680" cy="57607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5830" y="857251"/>
            <a:ext cx="9281160" cy="64808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75562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710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92156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4205" y="920903"/>
            <a:ext cx="12936931" cy="402701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1056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1015" y="5045051"/>
            <a:ext cx="11071555" cy="1975104"/>
          </a:xfrm>
        </p:spPr>
        <p:txBody>
          <a:bodyPr anchor="t">
            <a:normAutofit/>
          </a:bodyPr>
          <a:lstStyle>
            <a:lvl1pPr marL="0" indent="0">
              <a:buNone/>
              <a:defRPr sz="3840">
                <a:solidFill>
                  <a:schemeClr val="tx1"/>
                </a:solidFill>
                <a:latin typeface="+mj-lt"/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01827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1987" y="2397761"/>
            <a:ext cx="5596128" cy="4520794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13596" y="2397761"/>
            <a:ext cx="5596128" cy="4520794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48798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1987" y="2448560"/>
            <a:ext cx="5596128" cy="868080"/>
          </a:xfrm>
        </p:spPr>
        <p:txBody>
          <a:bodyPr anchor="ctr">
            <a:normAutofit/>
          </a:bodyPr>
          <a:lstStyle>
            <a:lvl1pPr marL="0" indent="0">
              <a:buNone/>
              <a:defRPr sz="264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1987" y="3303701"/>
            <a:ext cx="5596128" cy="3840480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09130" y="2446122"/>
            <a:ext cx="5596128" cy="866851"/>
          </a:xfrm>
        </p:spPr>
        <p:txBody>
          <a:bodyPr anchor="ctr">
            <a:normAutofit/>
          </a:bodyPr>
          <a:lstStyle>
            <a:lvl1pPr marL="0" indent="0">
              <a:buNone/>
              <a:defRPr sz="264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09130" y="3301188"/>
            <a:ext cx="5596128" cy="3840480"/>
          </a:xfrm>
        </p:spPr>
        <p:txBody>
          <a:bodyPr/>
          <a:lstStyle>
            <a:lvl1pPr>
              <a:defRPr sz="2880"/>
            </a:lvl1pPr>
            <a:lvl2pPr>
              <a:defRPr sz="2400"/>
            </a:lvl2pPr>
            <a:lvl3pPr>
              <a:defRPr sz="2160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80722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07396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0589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44000" y="0"/>
            <a:ext cx="5486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913685" y="650738"/>
            <a:ext cx="4059936" cy="2304288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914400"/>
            <a:ext cx="7315200" cy="548640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31178" y="3014176"/>
            <a:ext cx="4078224" cy="3752384"/>
          </a:xfrm>
        </p:spPr>
        <p:txBody>
          <a:bodyPr>
            <a:normAutofit/>
          </a:bodyPr>
          <a:lstStyle>
            <a:lvl1pPr marL="0" marR="0" indent="0" algn="l" defTabSz="1097280" rtl="0" eaLnBrk="1" fontAlgn="auto" latinLnBrk="0" hangingPunct="1">
              <a:lnSpc>
                <a:spcPct val="100000"/>
              </a:lnSpc>
              <a:spcBef>
                <a:spcPts val="144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160">
                <a:solidFill>
                  <a:srgbClr val="262626"/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marL="0" marR="0" lvl="0" indent="0" algn="l" defTabSz="1097280" rtl="0" eaLnBrk="1" fontAlgn="auto" latinLnBrk="0" hangingPunct="1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39984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069" y="6502401"/>
            <a:ext cx="12936931" cy="735940"/>
          </a:xfrm>
        </p:spPr>
        <p:txBody>
          <a:bodyPr anchor="b">
            <a:normAutofit/>
          </a:bodyPr>
          <a:lstStyle>
            <a:lvl1pPr>
              <a:defRPr sz="384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4630400" cy="639714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960"/>
              </a:spcBef>
              <a:buNone/>
              <a:defRPr sz="38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987" y="7091682"/>
            <a:ext cx="11075213" cy="64008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80">
                <a:solidFill>
                  <a:srgbClr val="262626"/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379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88669" y="599439"/>
            <a:ext cx="12927330" cy="1989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1988" y="2414017"/>
            <a:ext cx="12904470" cy="4519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0" y="7694936"/>
            <a:ext cx="493776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7865636"/>
            <a:ext cx="603504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4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6711" y="7051695"/>
            <a:ext cx="3511296" cy="16764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36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131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1" r:id="rId1"/>
    <p:sldLayoutId id="2147483882" r:id="rId2"/>
    <p:sldLayoutId id="2147483883" r:id="rId3"/>
    <p:sldLayoutId id="2147483884" r:id="rId4"/>
    <p:sldLayoutId id="2147483885" r:id="rId5"/>
    <p:sldLayoutId id="2147483886" r:id="rId6"/>
    <p:sldLayoutId id="2147483887" r:id="rId7"/>
    <p:sldLayoutId id="2147483888" r:id="rId8"/>
    <p:sldLayoutId id="2147483889" r:id="rId9"/>
    <p:sldLayoutId id="2147483890" r:id="rId10"/>
    <p:sldLayoutId id="2147483891" r:id="rId11"/>
    <p:sldLayoutId id="2147483892" r:id="rId12"/>
  </p:sldLayoutIdLst>
  <p:hf sldNum="0" hdr="0" ftr="0" dt="0"/>
  <p:txStyles>
    <p:titleStyle>
      <a:lvl1pPr algn="l" defTabSz="1097280" rtl="0" eaLnBrk="1" latinLnBrk="0" hangingPunct="1">
        <a:lnSpc>
          <a:spcPct val="85000"/>
        </a:lnSpc>
        <a:spcBef>
          <a:spcPct val="0"/>
        </a:spcBef>
        <a:buNone/>
        <a:defRPr sz="6480" kern="1200" spc="-144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09728" indent="-109728" algn="l" defTabSz="1097280" rtl="0" eaLnBrk="1" latinLnBrk="0" hangingPunct="1">
        <a:lnSpc>
          <a:spcPct val="85000"/>
        </a:lnSpc>
        <a:spcBef>
          <a:spcPts val="1560"/>
        </a:spcBef>
        <a:buFont typeface="Arial" pitchFamily="34" charset="0"/>
        <a:buChar char=" "/>
        <a:defRPr sz="288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16966" indent="-411480" algn="l" defTabSz="1097280" rtl="0" eaLnBrk="1" latinLnBrk="0" hangingPunct="1">
        <a:lnSpc>
          <a:spcPct val="85000"/>
        </a:lnSpc>
        <a:spcBef>
          <a:spcPts val="720"/>
        </a:spcBef>
        <a:buFont typeface="Arial" pitchFamily="34" charset="0"/>
        <a:buChar char=" "/>
        <a:defRPr sz="288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58368" indent="-658368" algn="l" defTabSz="1097280" rtl="0" eaLnBrk="1" latinLnBrk="0" hangingPunct="1">
        <a:lnSpc>
          <a:spcPct val="85000"/>
        </a:lnSpc>
        <a:spcBef>
          <a:spcPts val="720"/>
        </a:spcBef>
        <a:buFont typeface="Arial" pitchFamily="34" charset="0"/>
        <a:buChar char=" "/>
        <a:defRPr sz="2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87552" indent="-987552" algn="l" defTabSz="1097280" rtl="0" eaLnBrk="1" latinLnBrk="0" hangingPunct="1">
        <a:lnSpc>
          <a:spcPct val="85000"/>
        </a:lnSpc>
        <a:spcBef>
          <a:spcPts val="720"/>
        </a:spcBef>
        <a:buFont typeface="Arial" pitchFamily="34" charset="0"/>
        <a:buChar char=" "/>
        <a:defRPr sz="21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316736" indent="-1316736" algn="l" defTabSz="1097280" rtl="0" eaLnBrk="1" latinLnBrk="0" hangingPunct="1">
        <a:lnSpc>
          <a:spcPct val="85000"/>
        </a:lnSpc>
        <a:spcBef>
          <a:spcPts val="720"/>
        </a:spcBef>
        <a:buFont typeface="Arial" pitchFamily="34" charset="0"/>
        <a:buChar char=" "/>
        <a:defRPr sz="21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440000" indent="-274320" algn="l" defTabSz="1097280" rtl="0" eaLnBrk="1" latinLnBrk="0" hangingPunct="1">
        <a:lnSpc>
          <a:spcPct val="85000"/>
        </a:lnSpc>
        <a:spcBef>
          <a:spcPts val="720"/>
        </a:spcBef>
        <a:buFont typeface="Arial" pitchFamily="34" charset="0"/>
        <a:buChar char=" "/>
        <a:defRPr sz="21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680000" indent="-274320" algn="l" defTabSz="1097280" rtl="0" eaLnBrk="1" latinLnBrk="0" hangingPunct="1">
        <a:lnSpc>
          <a:spcPct val="85000"/>
        </a:lnSpc>
        <a:spcBef>
          <a:spcPts val="720"/>
        </a:spcBef>
        <a:buFont typeface="Arial" pitchFamily="34" charset="0"/>
        <a:buChar char=" "/>
        <a:defRPr sz="21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920000" indent="-274320" algn="l" defTabSz="1097280" rtl="0" eaLnBrk="1" latinLnBrk="0" hangingPunct="1">
        <a:lnSpc>
          <a:spcPct val="85000"/>
        </a:lnSpc>
        <a:spcBef>
          <a:spcPts val="720"/>
        </a:spcBef>
        <a:buFont typeface="Arial" pitchFamily="34" charset="0"/>
        <a:buChar char=" "/>
        <a:defRPr sz="21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160000" indent="-274320" algn="l" defTabSz="1097280" rtl="0" eaLnBrk="1" latinLnBrk="0" hangingPunct="1">
        <a:lnSpc>
          <a:spcPct val="85000"/>
        </a:lnSpc>
        <a:spcBef>
          <a:spcPts val="720"/>
        </a:spcBef>
        <a:buFont typeface="Arial" pitchFamily="34" charset="0"/>
        <a:buChar char=" "/>
        <a:defRPr sz="21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465308"/>
            <a:ext cx="7025045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Wine Quality Dataset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6319599" y="3631763"/>
            <a:ext cx="7477601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wine quality dataset is a rich collection of attributes and quality ratings for various types of wine. It encompasses a wide range of features that can be used to predict and analyze the quality of different wines. This dataset provides a valuable opportunity for applying artificial intelligence and machine learning techniques to gain insights into the factors influencing wine quality.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D28790-D1AB-965D-5BEF-EC6D8C433A8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54" t="691" r="4929"/>
          <a:stretch/>
        </p:blipFill>
        <p:spPr>
          <a:xfrm>
            <a:off x="0" y="1"/>
            <a:ext cx="5486399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AEBF743-71D9-8B10-1DF3-4B489E288B0D}"/>
              </a:ext>
            </a:extLst>
          </p:cNvPr>
          <p:cNvSpPr/>
          <p:nvPr/>
        </p:nvSpPr>
        <p:spPr>
          <a:xfrm>
            <a:off x="812800" y="4592320"/>
            <a:ext cx="12750800" cy="3230880"/>
          </a:xfrm>
          <a:prstGeom prst="roundRect">
            <a:avLst>
              <a:gd name="adj" fmla="val 6290"/>
            </a:avLst>
          </a:prstGeom>
          <a:solidFill>
            <a:srgbClr val="CCEE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1" i="0" dirty="0">
                <a:solidFill>
                  <a:schemeClr val="tx1"/>
                </a:solidFill>
                <a:effectLst/>
                <a:latin typeface="Eudoxus Sans"/>
              </a:rPr>
              <a:t>Count</a:t>
            </a:r>
            <a:r>
              <a:rPr lang="en-US" sz="1750" b="0" i="0" dirty="0">
                <a:solidFill>
                  <a:schemeClr val="tx1"/>
                </a:solidFill>
                <a:effectLst/>
                <a:latin typeface="Eudoxus Sans"/>
              </a:rPr>
              <a:t>: The count of non-null values in each column of the Data Frame.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1" i="0" dirty="0">
                <a:solidFill>
                  <a:schemeClr val="tx1"/>
                </a:solidFill>
                <a:effectLst/>
                <a:latin typeface="Eudoxus Sans"/>
              </a:rPr>
              <a:t>Mean</a:t>
            </a:r>
            <a:r>
              <a:rPr lang="en-US" sz="1750" b="0" i="0" dirty="0">
                <a:solidFill>
                  <a:schemeClr val="tx1"/>
                </a:solidFill>
                <a:effectLst/>
                <a:latin typeface="Eudoxus Sans"/>
              </a:rPr>
              <a:t>: The average of each column.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1" i="0" dirty="0">
                <a:solidFill>
                  <a:schemeClr val="tx1"/>
                </a:solidFill>
                <a:effectLst/>
                <a:latin typeface="Eudoxus Sans"/>
              </a:rPr>
              <a:t>Standard Deviation (std)</a:t>
            </a:r>
            <a:r>
              <a:rPr lang="en-US" sz="1750" b="0" i="0" dirty="0">
                <a:solidFill>
                  <a:schemeClr val="tx1"/>
                </a:solidFill>
                <a:effectLst/>
                <a:latin typeface="Eudoxus Sans"/>
              </a:rPr>
              <a:t>: The measure of the dispersion of values in each column.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1" i="0" dirty="0">
                <a:solidFill>
                  <a:schemeClr val="tx1"/>
                </a:solidFill>
                <a:effectLst/>
                <a:latin typeface="Eudoxus Sans"/>
              </a:rPr>
              <a:t>Minimum (min)</a:t>
            </a:r>
            <a:r>
              <a:rPr lang="en-US" sz="1750" b="0" i="0" dirty="0">
                <a:solidFill>
                  <a:schemeClr val="tx1"/>
                </a:solidFill>
                <a:effectLst/>
                <a:latin typeface="Eudoxus Sans"/>
              </a:rPr>
              <a:t>: The minimum value in each column.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1" i="0" dirty="0">
                <a:solidFill>
                  <a:schemeClr val="tx1"/>
                </a:solidFill>
                <a:effectLst/>
                <a:latin typeface="Eudoxus Sans"/>
              </a:rPr>
              <a:t>25th Percentile (25%)</a:t>
            </a:r>
            <a:r>
              <a:rPr lang="en-US" sz="1750" b="0" i="0" dirty="0">
                <a:solidFill>
                  <a:schemeClr val="tx1"/>
                </a:solidFill>
                <a:effectLst/>
                <a:latin typeface="Eudoxus Sans"/>
              </a:rPr>
              <a:t>: Also known as the first quartile, this value indicates the point at which 25% of the data fall below.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1" i="0" dirty="0">
                <a:solidFill>
                  <a:schemeClr val="tx1"/>
                </a:solidFill>
                <a:effectLst/>
                <a:latin typeface="Eudoxus Sans"/>
              </a:rPr>
              <a:t>50th Percentile (50%)</a:t>
            </a:r>
            <a:r>
              <a:rPr lang="en-US" sz="1750" b="0" i="0" dirty="0">
                <a:solidFill>
                  <a:schemeClr val="tx1"/>
                </a:solidFill>
                <a:effectLst/>
                <a:latin typeface="Eudoxus Sans"/>
              </a:rPr>
              <a:t>: Also known as the median, this value indicates the point at which 50% of the data fall below.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1" i="0" dirty="0">
                <a:solidFill>
                  <a:schemeClr val="tx1"/>
                </a:solidFill>
                <a:effectLst/>
                <a:latin typeface="Eudoxus Sans"/>
              </a:rPr>
              <a:t>75th Percentile (75%)</a:t>
            </a:r>
            <a:r>
              <a:rPr lang="en-US" sz="1750" b="0" i="0" dirty="0">
                <a:solidFill>
                  <a:schemeClr val="tx1"/>
                </a:solidFill>
                <a:effectLst/>
                <a:latin typeface="Eudoxus Sans"/>
              </a:rPr>
              <a:t>: Also known as the third quartile, this value indicates the point at which 75% of the data fall below.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1" i="0" dirty="0">
                <a:solidFill>
                  <a:schemeClr val="tx1"/>
                </a:solidFill>
                <a:effectLst/>
                <a:latin typeface="Eudoxus Sans"/>
              </a:rPr>
              <a:t>Maximum (max)</a:t>
            </a:r>
            <a:r>
              <a:rPr lang="en-US" sz="1750" b="0" i="0" dirty="0">
                <a:solidFill>
                  <a:schemeClr val="tx1"/>
                </a:solidFill>
                <a:effectLst/>
                <a:latin typeface="Eudoxus Sans"/>
              </a:rPr>
              <a:t>: The maximum value in each column.</a:t>
            </a:r>
          </a:p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B7AC3D-B4F6-A138-CBF2-270185144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621" y="330979"/>
            <a:ext cx="12436962" cy="4261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472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3D4C32-ADE9-5987-F03C-509A30E382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68"/>
          <a:stretch/>
        </p:blipFill>
        <p:spPr>
          <a:xfrm>
            <a:off x="0" y="178420"/>
            <a:ext cx="7315200" cy="805118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36505E4-4D4D-6D5F-BD6B-A3B43D6DBE61}"/>
              </a:ext>
            </a:extLst>
          </p:cNvPr>
          <p:cNvSpPr/>
          <p:nvPr/>
        </p:nvSpPr>
        <p:spPr>
          <a:xfrm>
            <a:off x="8300720" y="660400"/>
            <a:ext cx="5384800" cy="6187440"/>
          </a:xfrm>
          <a:prstGeom prst="roundRect">
            <a:avLst>
              <a:gd name="adj" fmla="val 4403"/>
            </a:avLst>
          </a:prstGeom>
          <a:solidFill>
            <a:srgbClr val="CCEE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750" dirty="0">
                <a:solidFill>
                  <a:schemeClr val="tx1"/>
                </a:solidFill>
                <a:latin typeface="Eudoxus Sans"/>
              </a:rPr>
              <a:t>x: This parameter specifies the column in your Data Frame (</a:t>
            </a:r>
            <a:r>
              <a:rPr lang="en-US" sz="1750" dirty="0" err="1">
                <a:solidFill>
                  <a:schemeClr val="tx1"/>
                </a:solidFill>
                <a:latin typeface="Eudoxus Sans"/>
              </a:rPr>
              <a:t>df</a:t>
            </a:r>
            <a:r>
              <a:rPr lang="en-US" sz="1750" dirty="0">
                <a:solidFill>
                  <a:schemeClr val="tx1"/>
                </a:solidFill>
                <a:latin typeface="Eudoxus Sans"/>
              </a:rPr>
              <a:t>) that will be used for the x-axis values. In this case, it's "quality", suggesting that the plot will categorize the data points based on the quality of something.</a:t>
            </a:r>
          </a:p>
          <a:p>
            <a:endParaRPr lang="en-US" sz="1750" dirty="0">
              <a:solidFill>
                <a:schemeClr val="tx1"/>
              </a:solidFill>
              <a:latin typeface="Eudoxus Sans"/>
            </a:endParaRPr>
          </a:p>
          <a:p>
            <a:r>
              <a:rPr lang="en-US" sz="1750" dirty="0">
                <a:solidFill>
                  <a:schemeClr val="tx1"/>
                </a:solidFill>
                <a:latin typeface="Eudoxus Sans"/>
              </a:rPr>
              <a:t>y: This parameter specifies the column in your Data Frame (</a:t>
            </a:r>
            <a:r>
              <a:rPr lang="en-US" sz="1750" dirty="0" err="1">
                <a:solidFill>
                  <a:schemeClr val="tx1"/>
                </a:solidFill>
                <a:latin typeface="Eudoxus Sans"/>
              </a:rPr>
              <a:t>df</a:t>
            </a:r>
            <a:r>
              <a:rPr lang="en-US" sz="1750" dirty="0">
                <a:solidFill>
                  <a:schemeClr val="tx1"/>
                </a:solidFill>
                <a:latin typeface="Eudoxus Sans"/>
              </a:rPr>
              <a:t>) that will be used for the y-axis values. Here, it's "alcohol", indicating that the plot will display the alcohol content associated with each quality level.</a:t>
            </a:r>
          </a:p>
          <a:p>
            <a:endParaRPr lang="en-US" sz="1750" dirty="0">
              <a:solidFill>
                <a:schemeClr val="tx1"/>
              </a:solidFill>
              <a:latin typeface="Eudoxus Sans"/>
            </a:endParaRPr>
          </a:p>
          <a:p>
            <a:r>
              <a:rPr lang="en-US" sz="1750" dirty="0">
                <a:solidFill>
                  <a:schemeClr val="tx1"/>
                </a:solidFill>
                <a:latin typeface="Eudoxus Sans"/>
              </a:rPr>
              <a:t>data: This parameter specifies the Data Frame (</a:t>
            </a:r>
            <a:r>
              <a:rPr lang="en-US" sz="1750" dirty="0" err="1">
                <a:solidFill>
                  <a:schemeClr val="tx1"/>
                </a:solidFill>
                <a:latin typeface="Eudoxus Sans"/>
              </a:rPr>
              <a:t>df</a:t>
            </a:r>
            <a:r>
              <a:rPr lang="en-US" sz="1750" dirty="0">
                <a:solidFill>
                  <a:schemeClr val="tx1"/>
                </a:solidFill>
                <a:latin typeface="Eudoxus Sans"/>
              </a:rPr>
              <a:t>) from which the data will be drawn.</a:t>
            </a:r>
            <a:endParaRPr lang="en-IN" sz="1750" dirty="0">
              <a:solidFill>
                <a:schemeClr val="tx1"/>
              </a:solidFill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3421567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40F81D9-B02C-D197-013F-5EB8806DA096}"/>
              </a:ext>
            </a:extLst>
          </p:cNvPr>
          <p:cNvSpPr/>
          <p:nvPr/>
        </p:nvSpPr>
        <p:spPr>
          <a:xfrm>
            <a:off x="680720" y="528320"/>
            <a:ext cx="5161280" cy="7172960"/>
          </a:xfrm>
          <a:prstGeom prst="roundRect">
            <a:avLst>
              <a:gd name="adj" fmla="val 5447"/>
            </a:avLst>
          </a:prstGeom>
          <a:solidFill>
            <a:srgbClr val="CCEE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sz="1750" b="1" i="0" dirty="0" err="1">
                <a:solidFill>
                  <a:srgbClr val="111111"/>
                </a:solidFill>
                <a:effectLst/>
                <a:latin typeface="Eudoxus Sans"/>
              </a:rPr>
              <a:t>q</a:t>
            </a:r>
            <a:r>
              <a:rPr lang="en-US" sz="1750" b="1" dirty="0" err="1">
                <a:solidFill>
                  <a:srgbClr val="111111"/>
                </a:solidFill>
                <a:latin typeface="Eudoxus Sans"/>
              </a:rPr>
              <a:t>f</a:t>
            </a:r>
            <a:r>
              <a:rPr lang="en-US" sz="1750" b="1" i="0" dirty="0" err="1">
                <a:solidFill>
                  <a:srgbClr val="111111"/>
                </a:solidFill>
                <a:effectLst/>
                <a:latin typeface="Eudoxus Sans"/>
              </a:rPr>
              <a:t>ixed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 Acidity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Most wines have an acidity level around 7 to 8.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Volatile Acidity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The distribution is skewed towards lower values.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Citric Acid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Many wines have a small amount of citric acid.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Residual Sugar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The majority of wines have low residual sugar content.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Chlorides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Most wines have low chloride levels.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Free Sulfur Dioxide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 and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Total Sulfur Dioxide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The distributions vary.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Density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Concentrated around a specific range.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pH Level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Centered around 3.2 to 3.5.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Sulphates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Some variation, but generally moderate.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Alcohol Content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Wines span a range of alcohol percentages.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Quality Rating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Distinct bars at ratings like 5 and 6 indicate common quality ratings.</a:t>
            </a:r>
          </a:p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ADE9A9-BB52-7749-20D1-EA3EB18D2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261" y="274882"/>
            <a:ext cx="8543987" cy="37162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452AA1-619C-3DE9-D2AD-2D961ECF2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6253" y="4120551"/>
            <a:ext cx="8543987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613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AE8891-A902-2410-998D-DB086F3FEC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6405" y="1218271"/>
            <a:ext cx="7228391" cy="664557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7EF03CC-0BF4-77CD-7397-B48D32D40134}"/>
              </a:ext>
            </a:extLst>
          </p:cNvPr>
          <p:cNvSpPr/>
          <p:nvPr/>
        </p:nvSpPr>
        <p:spPr>
          <a:xfrm>
            <a:off x="8453120" y="1218270"/>
            <a:ext cx="5598160" cy="6645570"/>
          </a:xfrm>
          <a:prstGeom prst="roundRect">
            <a:avLst>
              <a:gd name="adj" fmla="val 4333"/>
            </a:avLst>
          </a:prstGeom>
          <a:solidFill>
            <a:srgbClr val="CCEE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image shows blue bars, each representing a quality rating.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x-axis (quality) has values ranging from 5 to 8.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y-axis (alcohol) has values ranging from 0 to </a:t>
            </a:r>
            <a:r>
              <a:rPr lang="en-US" sz="1750" dirty="0">
                <a:solidFill>
                  <a:srgbClr val="111111"/>
                </a:solidFill>
                <a:latin typeface="Eudoxus Sans"/>
              </a:rPr>
              <a:t>700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Observations: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Quality rating 5 corresponds to around </a:t>
            </a:r>
            <a:r>
              <a:rPr lang="en-US" sz="1750" dirty="0">
                <a:solidFill>
                  <a:srgbClr val="111111"/>
                </a:solidFill>
                <a:latin typeface="Eudoxus Sans"/>
              </a:rPr>
              <a:t>680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 units of alcohol.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Quality rating 6 corresponds to around </a:t>
            </a:r>
            <a:r>
              <a:rPr lang="en-US" sz="1750" dirty="0">
                <a:solidFill>
                  <a:srgbClr val="111111"/>
                </a:solidFill>
                <a:latin typeface="Eudoxus Sans"/>
              </a:rPr>
              <a:t>650 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units.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Ratings 7 </a:t>
            </a:r>
            <a:r>
              <a:rPr lang="en-US" sz="1750" dirty="0">
                <a:solidFill>
                  <a:srgbClr val="111111"/>
                </a:solidFill>
                <a:latin typeface="Eudoxus Sans"/>
              </a:rPr>
              <a:t>is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 less than 350 units.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Ratings 8 have exactly or nearly 10 units of alcohol.</a:t>
            </a:r>
          </a:p>
          <a:p>
            <a:pPr lvl="2" algn="l"/>
            <a:endParaRPr lang="en-US" sz="1750" b="0" i="0" dirty="0">
              <a:solidFill>
                <a:srgbClr val="111111"/>
              </a:solidFill>
              <a:effectLst/>
              <a:latin typeface="Eudoxus Sans"/>
            </a:endParaRPr>
          </a:p>
          <a:p>
            <a:pPr algn="l"/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This visualization helps us understand how alcohol content varies across different wine quality ratings. </a:t>
            </a:r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5444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018252-BFEF-5CA1-169A-D13ADB2DA8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400800" y="1352550"/>
            <a:ext cx="8229600" cy="6546849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197AA18-8E3D-AD4C-F27E-DDA1B5A53CCC}"/>
              </a:ext>
            </a:extLst>
          </p:cNvPr>
          <p:cNvSpPr/>
          <p:nvPr/>
        </p:nvSpPr>
        <p:spPr>
          <a:xfrm>
            <a:off x="440995" y="330199"/>
            <a:ext cx="5577840" cy="7569200"/>
          </a:xfrm>
          <a:prstGeom prst="roundRect">
            <a:avLst>
              <a:gd name="adj" fmla="val 2971"/>
            </a:avLst>
          </a:prstGeom>
          <a:solidFill>
            <a:srgbClr val="CCEE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graph you see is a combination of a histogram and a kernel density estimate (KDE) plot.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It visualizes the distribution of the ‘quality’ values in the wine dataset.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Here’s what each component represents: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bars represent the frequency (count) of each quality rating.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x-axis corresponds to different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quality ratings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 (ranging from </a:t>
            </a:r>
            <a:r>
              <a:rPr lang="en-US" sz="1750" dirty="0">
                <a:solidFill>
                  <a:srgbClr val="111111"/>
                </a:solidFill>
                <a:latin typeface="Eudoxus Sans"/>
              </a:rPr>
              <a:t>5 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to 8).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y-axis represents the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frequency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 (number of occurrences) of each quality rating.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For example, if there are many wines with a quality rating of 5, the corresponding bar will be tall.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smooth blue curve represents the KDE.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It estimates the probability density function of the ‘quality’ variable.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Peaks in the KDE indicate where the data is concentrated.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In this plot, there are two prominent peaks: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Around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quality score 5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Indicates a significant concentration of data points at this rating.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Around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quality score 6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Another peak, suggesting a common quality rating.</a:t>
            </a:r>
          </a:p>
          <a:p>
            <a:pPr algn="ctr"/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In summary, this visualization provides insights into the distribution of wine quality ratings, combining both the histogram and the KDE.</a:t>
            </a:r>
            <a:endParaRPr lang="en-IN" sz="1750" dirty="0">
              <a:latin typeface="Eudoxus Sans"/>
            </a:endParaRPr>
          </a:p>
        </p:txBody>
      </p:sp>
    </p:spTree>
    <p:extLst>
      <p:ext uri="{BB962C8B-B14F-4D97-AF65-F5344CB8AC3E}">
        <p14:creationId xmlns:p14="http://schemas.microsoft.com/office/powerpoint/2010/main" val="1986096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965CD6-5E87-E916-EE0D-41FF00F77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40" y="1195702"/>
            <a:ext cx="7662631" cy="583819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F20FB9F-3EEE-CE7A-9E2F-E690EE6C0617}"/>
              </a:ext>
            </a:extLst>
          </p:cNvPr>
          <p:cNvSpPr/>
          <p:nvPr/>
        </p:nvSpPr>
        <p:spPr>
          <a:xfrm>
            <a:off x="8615680" y="254643"/>
            <a:ext cx="5715380" cy="7812397"/>
          </a:xfrm>
          <a:prstGeom prst="roundRect">
            <a:avLst>
              <a:gd name="adj" fmla="val 3098"/>
            </a:avLst>
          </a:prstGeom>
          <a:solidFill>
            <a:srgbClr val="CCEE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graph you see is a KDE plot, which estimates the probability density function of the variable “quality.”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x-axis represents different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quality ratings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 (ranging from 3 to 8).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y-axis represents the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density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 (probability density) of each quality rating.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KDE plot smooths out the distribution of quality scores, showing where most of the data points are concentrated.</a:t>
            </a:r>
          </a:p>
          <a:p>
            <a:pPr algn="l">
              <a:buFont typeface="+mj-lt"/>
              <a:buAutoNum type="arabicPeriod"/>
            </a:pPr>
            <a:endParaRPr lang="en-US" sz="1750" b="0" i="0" dirty="0">
              <a:solidFill>
                <a:srgbClr val="111111"/>
              </a:solidFill>
              <a:effectLst/>
              <a:latin typeface="Eudoxus Sans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There are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three prominent peaks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 in the KDE plot: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Around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quality score 4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Indicates a significant concentration of data points at this rating.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Around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quality score 6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Another peak, suggesting a common quality rating.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Slightly above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quality score 7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A smaller peak, indicating wines with higher quality.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smooth blue curve represents the estimated density of quality ratings.</a:t>
            </a:r>
          </a:p>
          <a:p>
            <a:pPr algn="l"/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In summary, this visualization helps us understand the distribution of wine quality ratings based on the KDE estimation. </a:t>
            </a:r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0326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D2BFFC-8BBA-BA7F-02D0-5D71EC437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927" y="302930"/>
            <a:ext cx="9508637" cy="7363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278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C2199AF-4318-7BED-F163-55CE6A7691D4}"/>
              </a:ext>
            </a:extLst>
          </p:cNvPr>
          <p:cNvSpPr/>
          <p:nvPr/>
        </p:nvSpPr>
        <p:spPr>
          <a:xfrm>
            <a:off x="0" y="0"/>
            <a:ext cx="14630399" cy="8229600"/>
          </a:xfrm>
          <a:prstGeom prst="roundRect">
            <a:avLst>
              <a:gd name="adj" fmla="val 2040"/>
            </a:avLst>
          </a:prstGeom>
          <a:solidFill>
            <a:srgbClr val="CCEE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buFont typeface="+mj-lt"/>
              <a:buAutoNum type="arabicPeriod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Heatmap of Correlations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graph you see is a heatmap representing the correlations between different attributes in the wine dataset.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Here’s what each component represents:</a:t>
            </a:r>
          </a:p>
          <a:p>
            <a:pPr algn="l">
              <a:buFont typeface="+mj-lt"/>
              <a:buAutoNum type="arabicPeriod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Attributes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heatmap displays various attributes (columns) from the Data Frame, including: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“fixed acidity”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“volatile acidity”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“citric acid”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“residual sugar”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“chlorides”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“free sulfur dioxide”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“total sulfur dioxide”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“density”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“pH”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“sulphates”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“alcohol”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“quality”</a:t>
            </a:r>
          </a:p>
          <a:p>
            <a:pPr algn="l">
              <a:buFont typeface="+mj-lt"/>
              <a:buAutoNum type="arabicPeriod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Color Coding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cells are colored differently: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Darker cells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Represent low correlation (values close to 0).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Lighter cells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 Represent high correlation (values greater than 0.7, as specified in your code).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diagonal line (from top-left to bottom-right) is always perfectly correlated (value 1) because it represents the correlation of an attribute with itself.</a:t>
            </a:r>
          </a:p>
          <a:p>
            <a:pPr algn="l">
              <a:buFont typeface="+mj-lt"/>
              <a:buAutoNum type="arabicPeriod"/>
            </a:pP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Annotations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Each cell contains an annotation: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A ‘1’ indicates high positive correlation.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A ‘0’ indicates low or no significant correlation.</a:t>
            </a:r>
          </a:p>
          <a:p>
            <a:pPr algn="l"/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In summary, this heatmap helps us understand how different attributes relate to each other in the wine dataset. </a:t>
            </a:r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82096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BCEED6-0640-333E-C9C1-4C2D666CA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1582" y="1178884"/>
            <a:ext cx="7638818" cy="5871832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D5769A7-4131-4523-7DBA-6334A8A2DB39}"/>
              </a:ext>
            </a:extLst>
          </p:cNvPr>
          <p:cNvSpPr/>
          <p:nvPr/>
        </p:nvSpPr>
        <p:spPr>
          <a:xfrm>
            <a:off x="582978" y="488709"/>
            <a:ext cx="6107662" cy="7252182"/>
          </a:xfrm>
          <a:prstGeom prst="roundRect">
            <a:avLst>
              <a:gd name="adj" fmla="val 4728"/>
            </a:avLst>
          </a:prstGeom>
          <a:solidFill>
            <a:srgbClr val="CCEE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A violin plot is a combination of a box plot and a kernel density estimate (KDE) plot.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It provides insights into the distribution of a continuous variable (in this case, “alcohol”) across different categories (quality ratings).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Each violin shape represents the distribution of alcohol content for wines of a specific quality rating.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wider sections of the violin indicate higher frequencies of wines with that particular alcohol content.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Inside each violin: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black bar represents the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interquartile range (IQR)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, showing where the middle 50% of data lies.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The white dot represents the </a:t>
            </a:r>
            <a:r>
              <a:rPr lang="en-US" sz="1750" b="1" i="0" dirty="0">
                <a:solidFill>
                  <a:srgbClr val="111111"/>
                </a:solidFill>
                <a:effectLst/>
                <a:latin typeface="Eudoxus Sans"/>
              </a:rPr>
              <a:t>median</a:t>
            </a:r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 alcohol content.</a:t>
            </a:r>
          </a:p>
          <a:p>
            <a:pPr algn="l"/>
            <a:r>
              <a:rPr lang="en-US" sz="1750" b="0" i="0" dirty="0">
                <a:solidFill>
                  <a:srgbClr val="111111"/>
                </a:solidFill>
                <a:effectLst/>
                <a:latin typeface="Eudoxus Sans"/>
              </a:rPr>
              <a:t>In summary, this plot helps us understand how alcohol content varies across different wine quality ratings, combining information about central tendency and distribution. </a:t>
            </a:r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91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61116"/>
            <a:ext cx="558593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Results and Analysis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3399830"/>
            <a:ext cx="444341" cy="4443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0663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Visualization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546759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Visual representations of the data to gain meaningful insights and trends.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3399830"/>
            <a:ext cx="444341" cy="44434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0663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Statistical Analysis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546759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Utilizing statistical methods to interpret the relationships between wine attributes and quality ratings.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3399830"/>
            <a:ext cx="444341" cy="44434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06634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Report Generation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546759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Creating comprehensive reports to communicate the findings of the wine quality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6945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24313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Team Details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327076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6675001" y="3486984"/>
            <a:ext cx="7122200" cy="355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Pushpinder Singh - 2210990693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675001" y="3931207"/>
            <a:ext cx="7122200" cy="3507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Pratham Khanna - 2210990673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675001" y="4351413"/>
            <a:ext cx="7122200" cy="3507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>
              <a:lnSpc>
                <a:spcPts val="2799"/>
              </a:lnSpc>
              <a:buSzPct val="100000"/>
            </a:pP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6675001" y="5631061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endParaRPr lang="en-US" sz="175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066806"/>
            <a:ext cx="911685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Conclusion and Future Directions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316605"/>
            <a:ext cx="3295888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2176820" y="4260771"/>
            <a:ext cx="301811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Data-Driven Decisions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741188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Empowering wine producers with actionable insights for informed decision-making.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667137" y="3316605"/>
            <a:ext cx="3296007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5K</a:t>
            </a:r>
            <a:endParaRPr lang="en-US" sz="5249" dirty="0"/>
          </a:p>
        </p:txBody>
      </p:sp>
      <p:sp>
        <p:nvSpPr>
          <p:cNvPr id="9" name="Text 6"/>
          <p:cNvSpPr/>
          <p:nvPr/>
        </p:nvSpPr>
        <p:spPr>
          <a:xfrm>
            <a:off x="5913358" y="4260771"/>
            <a:ext cx="28035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Enhanced Efficiency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667137" y="4741188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Improving production processes and distribution efficiency through advanced AI and ML techniques.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296400" y="3316605"/>
            <a:ext cx="3296007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249"/>
              </a:lnSpc>
              <a:buNone/>
            </a:pPr>
            <a:r>
              <a:rPr lang="en-US" sz="524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2M</a:t>
            </a:r>
            <a:endParaRPr lang="en-US" sz="5249" dirty="0"/>
          </a:p>
        </p:txBody>
      </p:sp>
      <p:sp>
        <p:nvSpPr>
          <p:cNvPr id="12" name="Text 9"/>
          <p:cNvSpPr/>
          <p:nvPr/>
        </p:nvSpPr>
        <p:spPr>
          <a:xfrm>
            <a:off x="9482614" y="4260771"/>
            <a:ext cx="292346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Continual Innovation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9296400" y="4741188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Paving the way for ongoing innovation in the wine industry through predictive analytics.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81570" y="607576"/>
            <a:ext cx="10467142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Overview of Artificial Intelligence and Machine Learning</a:t>
            </a:r>
            <a:endParaRPr lang="en-US" sz="4338" dirty="0"/>
          </a:p>
        </p:txBody>
      </p:sp>
      <p:sp>
        <p:nvSpPr>
          <p:cNvPr id="7" name="Shape 3"/>
          <p:cNvSpPr/>
          <p:nvPr/>
        </p:nvSpPr>
        <p:spPr>
          <a:xfrm>
            <a:off x="2390061" y="2315170"/>
            <a:ext cx="44053" cy="5306854"/>
          </a:xfrm>
          <a:prstGeom prst="roundRect">
            <a:avLst>
              <a:gd name="adj" fmla="val 225099"/>
            </a:avLst>
          </a:prstGeom>
          <a:solidFill>
            <a:srgbClr val="B2D4E5"/>
          </a:solidFill>
          <a:ln/>
        </p:spPr>
      </p:sp>
      <p:sp>
        <p:nvSpPr>
          <p:cNvPr id="8" name="Shape 4"/>
          <p:cNvSpPr/>
          <p:nvPr/>
        </p:nvSpPr>
        <p:spPr>
          <a:xfrm>
            <a:off x="2659975" y="2713077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B2D4E5"/>
          </a:solidFill>
          <a:ln/>
        </p:spPr>
      </p:sp>
      <p:sp>
        <p:nvSpPr>
          <p:cNvPr id="9" name="Shape 5"/>
          <p:cNvSpPr/>
          <p:nvPr/>
        </p:nvSpPr>
        <p:spPr>
          <a:xfrm>
            <a:off x="2164199" y="2487335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2344936" y="2528649"/>
            <a:ext cx="134183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03" dirty="0"/>
          </a:p>
        </p:txBody>
      </p:sp>
      <p:sp>
        <p:nvSpPr>
          <p:cNvPr id="11" name="Text 7"/>
          <p:cNvSpPr/>
          <p:nvPr/>
        </p:nvSpPr>
        <p:spPr>
          <a:xfrm>
            <a:off x="3624024" y="2535436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AI Advancements</a:t>
            </a:r>
            <a:endParaRPr lang="en-US" sz="2169" dirty="0"/>
          </a:p>
        </p:txBody>
      </p:sp>
      <p:sp>
        <p:nvSpPr>
          <p:cNvPr id="12" name="Text 8"/>
          <p:cNvSpPr/>
          <p:nvPr/>
        </p:nvSpPr>
        <p:spPr>
          <a:xfrm>
            <a:off x="3624024" y="3011924"/>
            <a:ext cx="8924687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Artificial intelligence has made significant progress in recent years, enabling machines to perform tasks that typically require human intelligence.</a:t>
            </a:r>
            <a:endParaRPr lang="en-US" sz="1735" dirty="0"/>
          </a:p>
        </p:txBody>
      </p:sp>
      <p:sp>
        <p:nvSpPr>
          <p:cNvPr id="13" name="Shape 9"/>
          <p:cNvSpPr/>
          <p:nvPr/>
        </p:nvSpPr>
        <p:spPr>
          <a:xfrm>
            <a:off x="2659975" y="4555450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B2D4E5"/>
          </a:solidFill>
          <a:ln/>
        </p:spPr>
      </p:sp>
      <p:sp>
        <p:nvSpPr>
          <p:cNvPr id="14" name="Shape 10"/>
          <p:cNvSpPr/>
          <p:nvPr/>
        </p:nvSpPr>
        <p:spPr>
          <a:xfrm>
            <a:off x="2164199" y="4329708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2315885" y="4371023"/>
            <a:ext cx="192405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03" dirty="0"/>
          </a:p>
        </p:txBody>
      </p:sp>
      <p:sp>
        <p:nvSpPr>
          <p:cNvPr id="16" name="Text 12"/>
          <p:cNvSpPr/>
          <p:nvPr/>
        </p:nvSpPr>
        <p:spPr>
          <a:xfrm>
            <a:off x="3624024" y="4377809"/>
            <a:ext cx="3990142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Machine Learning Techniques</a:t>
            </a:r>
            <a:endParaRPr lang="en-US" sz="2169" dirty="0"/>
          </a:p>
        </p:txBody>
      </p:sp>
      <p:sp>
        <p:nvSpPr>
          <p:cNvPr id="17" name="Text 13"/>
          <p:cNvSpPr/>
          <p:nvPr/>
        </p:nvSpPr>
        <p:spPr>
          <a:xfrm>
            <a:off x="3624024" y="4854297"/>
            <a:ext cx="8924687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Machine learning algorithms allow systems to learn from data, identify patterns, and make decisions without explicit programming.</a:t>
            </a:r>
            <a:endParaRPr lang="en-US" sz="1735" dirty="0"/>
          </a:p>
        </p:txBody>
      </p:sp>
      <p:sp>
        <p:nvSpPr>
          <p:cNvPr id="18" name="Shape 14"/>
          <p:cNvSpPr/>
          <p:nvPr/>
        </p:nvSpPr>
        <p:spPr>
          <a:xfrm>
            <a:off x="2659975" y="6397823"/>
            <a:ext cx="771168" cy="44053"/>
          </a:xfrm>
          <a:prstGeom prst="roundRect">
            <a:avLst>
              <a:gd name="adj" fmla="val 225099"/>
            </a:avLst>
          </a:prstGeom>
          <a:solidFill>
            <a:srgbClr val="B2D4E5"/>
          </a:solidFill>
          <a:ln/>
        </p:spPr>
      </p:sp>
      <p:sp>
        <p:nvSpPr>
          <p:cNvPr id="19" name="Shape 15"/>
          <p:cNvSpPr/>
          <p:nvPr/>
        </p:nvSpPr>
        <p:spPr>
          <a:xfrm>
            <a:off x="2164199" y="6172081"/>
            <a:ext cx="495776" cy="495776"/>
          </a:xfrm>
          <a:prstGeom prst="roundRect">
            <a:avLst>
              <a:gd name="adj" fmla="val 200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2313027" y="6213396"/>
            <a:ext cx="198001" cy="4131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53"/>
              </a:lnSpc>
              <a:buNone/>
            </a:pPr>
            <a:r>
              <a:rPr lang="en-US" sz="2603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03" dirty="0"/>
          </a:p>
        </p:txBody>
      </p:sp>
      <p:sp>
        <p:nvSpPr>
          <p:cNvPr id="21" name="Text 17"/>
          <p:cNvSpPr/>
          <p:nvPr/>
        </p:nvSpPr>
        <p:spPr>
          <a:xfrm>
            <a:off x="3624024" y="6220182"/>
            <a:ext cx="4063008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Application in Various Sectors</a:t>
            </a:r>
            <a:endParaRPr lang="en-US" sz="2169" dirty="0"/>
          </a:p>
        </p:txBody>
      </p:sp>
      <p:sp>
        <p:nvSpPr>
          <p:cNvPr id="22" name="Text 18"/>
          <p:cNvSpPr/>
          <p:nvPr/>
        </p:nvSpPr>
        <p:spPr>
          <a:xfrm>
            <a:off x="3624024" y="6696670"/>
            <a:ext cx="8924687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AI and machine learning are widely used in healthcare, finance, transportation, and many other industries.</a:t>
            </a:r>
            <a:endParaRPr lang="en-US" sz="173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3461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Importance of Wine Quality Prediction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24171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73084" y="3283387"/>
            <a:ext cx="13537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331803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Quality Assessment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Predicting wine quality helps in assessing the attributes that make a wine desirable, enabling producers to optimize their processes.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9255085" y="324171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9407962" y="3283387"/>
            <a:ext cx="19407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9977199" y="3318034"/>
            <a:ext cx="291072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Consumer Preference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9977199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Understanding the factors influencing wine quality assists in meeting consumer expectations and preferences.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561582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40937" y="5657493"/>
            <a:ext cx="19966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569214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Industry Innovation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61725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Accurate quality prediction drives innovation and improvements in the wine production and distribution industry.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905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16706"/>
            <a:ext cx="926175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Collection and Preprocessing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Sourcing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035862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Collecting relevant wine attributes and quality ratings from various sources such as wineries and industry databases.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Normalization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035862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Preprocessing the data to ensure consistency and comparability across the different attributes and quality ratings.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Outlier Detection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035862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Identifying and handling outliers to ensure the integrity of the dataset and the accuracy of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934760"/>
            <a:ext cx="92928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Feature Selection and Engineering</a:t>
            </a:r>
            <a:endParaRPr lang="en-US" sz="43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774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Relevant Attributes</a:t>
            </a:r>
            <a:endParaRPr lang="en-US" sz="2187" dirty="0"/>
          </a:p>
        </p:txBody>
      </p:sp>
      <p:sp>
        <p:nvSpPr>
          <p:cNvPr id="8" name="Text 3"/>
          <p:cNvSpPr/>
          <p:nvPr/>
        </p:nvSpPr>
        <p:spPr>
          <a:xfrm>
            <a:off x="2277428" y="2664976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Identifying the wine characteristics that significantly impact quality through feature selection techniques.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277428" y="3962043"/>
            <a:ext cx="330529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New Feature Generation</a:t>
            </a:r>
            <a:endParaRPr lang="en-US" sz="2187" dirty="0"/>
          </a:p>
        </p:txBody>
      </p:sp>
      <p:sp>
        <p:nvSpPr>
          <p:cNvPr id="11" name="Text 5"/>
          <p:cNvSpPr/>
          <p:nvPr/>
        </p:nvSpPr>
        <p:spPr>
          <a:xfrm>
            <a:off x="22774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Creating new attributes that may provide deeper insights into the wine quality through engineering processes.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277428" y="5739527"/>
            <a:ext cx="282380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Data Transformation</a:t>
            </a:r>
            <a:endParaRPr lang="en-US" sz="2187" dirty="0"/>
          </a:p>
        </p:txBody>
      </p:sp>
      <p:sp>
        <p:nvSpPr>
          <p:cNvPr id="14" name="Text 7"/>
          <p:cNvSpPr/>
          <p:nvPr/>
        </p:nvSpPr>
        <p:spPr>
          <a:xfrm>
            <a:off x="2277428" y="6219944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Converting attributes into suitable formats and scales to ensure compatibility with machine learning algorithms.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63" y="0"/>
            <a:ext cx="3752850" cy="822959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483638"/>
            <a:ext cx="855857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Model Selection and Evaluation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511266"/>
            <a:ext cx="4542115" cy="2361605"/>
          </a:xfrm>
          <a:prstGeom prst="roundRect">
            <a:avLst>
              <a:gd name="adj" fmla="val 423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0590" y="2741057"/>
            <a:ext cx="312503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Algorithm Comparison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3221474"/>
            <a:ext cx="408253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Evaluating various machine learning algorithms to identify the most suitable models for wine quality prediction.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2511266"/>
            <a:ext cx="4542115" cy="2361605"/>
          </a:xfrm>
          <a:prstGeom prst="roundRect">
            <a:avLst>
              <a:gd name="adj" fmla="val 423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84876" y="2741057"/>
            <a:ext cx="3007876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Validation Techniques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3221474"/>
            <a:ext cx="408253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Using cross-validation and other validation strategies to assess and compare model performance accurately.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095042"/>
            <a:ext cx="9306401" cy="1650802"/>
          </a:xfrm>
          <a:prstGeom prst="roundRect">
            <a:avLst>
              <a:gd name="adj" fmla="val 605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20590" y="5324832"/>
            <a:ext cx="326719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Hyperparameter Tuning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20590" y="5805249"/>
            <a:ext cx="88468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Optimizing the model parameters to achieve the best possible wine quality predictions.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>
            <a:alpha val="7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C6E88DDD-2E7F-D8A8-C494-8B31F9EF0D9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9493001" y="1216865"/>
            <a:ext cx="4163929" cy="58404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F1A2A6-3995-7D4D-ECAD-FB95587FC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11" y="987327"/>
            <a:ext cx="8801164" cy="6025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576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  <a:alpha val="7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BD18A2-9882-4713-186C-3D6C89E736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68429" y="0"/>
            <a:ext cx="7961970" cy="8229599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E956819-2323-56F8-60CB-51E95561D91E}"/>
              </a:ext>
            </a:extLst>
          </p:cNvPr>
          <p:cNvSpPr/>
          <p:nvPr/>
        </p:nvSpPr>
        <p:spPr>
          <a:xfrm>
            <a:off x="0" y="0"/>
            <a:ext cx="6668429" cy="8229600"/>
          </a:xfrm>
          <a:prstGeom prst="roundRect">
            <a:avLst>
              <a:gd name="adj" fmla="val 9120"/>
            </a:avLst>
          </a:prstGeom>
          <a:solidFill>
            <a:srgbClr val="CCEE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chemeClr val="tx1"/>
                </a:solidFill>
                <a:latin typeface="Eudoxus Sans"/>
              </a:rPr>
              <a:t>Range Index: Indicates that the Data Frame has a default index range from 0 to 1599u.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chemeClr val="tx1"/>
                </a:solidFill>
                <a:latin typeface="Eudoxus Sans"/>
              </a:rPr>
              <a:t>Data columns: Lists all the columns in the Data Frame and their properties.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chemeClr val="tx1"/>
                </a:solidFill>
                <a:latin typeface="Eudoxus Sans"/>
              </a:rPr>
              <a:t>Non-Null Count: Indicates the number of non-null (non-missing) values in each column.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chemeClr val="tx1"/>
                </a:solidFill>
                <a:latin typeface="Eudoxus Sans"/>
              </a:rPr>
              <a:t>D-type: Specifies the data type of each column. In this Data Frame, there are columns of type float64 (floating-point numbers) and int64 (integer numbers).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schemeClr val="tx1"/>
                </a:solidFill>
                <a:latin typeface="Eudoxus Sans"/>
              </a:rPr>
              <a:t>Memory usage: Indicates the amount of memory used by the Data Frame to store its data.</a:t>
            </a:r>
          </a:p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350361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367</TotalTime>
  <Words>1761</Words>
  <Application>Microsoft Office PowerPoint</Application>
  <PresentationFormat>Custom</PresentationFormat>
  <Paragraphs>171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 Light</vt:lpstr>
      <vt:lpstr>Eudoxus Sans</vt:lpstr>
      <vt:lpstr>p22-mackinac-pro</vt:lpstr>
      <vt:lpstr>Wingdings</vt:lpstr>
      <vt:lpstr>Metropolitan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Pratham Khanna</cp:lastModifiedBy>
  <cp:revision>8</cp:revision>
  <dcterms:created xsi:type="dcterms:W3CDTF">2024-03-05T04:50:27Z</dcterms:created>
  <dcterms:modified xsi:type="dcterms:W3CDTF">2024-05-16T04:56:06Z</dcterms:modified>
</cp:coreProperties>
</file>